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8" r:id="rId4"/>
    <p:sldId id="258" r:id="rId5"/>
    <p:sldId id="259" r:id="rId6"/>
    <p:sldId id="260" r:id="rId7"/>
    <p:sldId id="261" r:id="rId8"/>
    <p:sldId id="279"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94" d="100"/>
          <a:sy n="94" d="100"/>
        </p:scale>
        <p:origin x="782" y="16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439109DC-AB97-4B9B-96A8-5F631777CFC7}" type="datetimeFigureOut">
              <a:rPr lang="en-GB" smtClean="0"/>
              <a:t>16/06/2026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8C54984-B7DD-4CCD-9681-65E17A660B28}" type="slidenum">
              <a:rPr lang="en-GB" smtClean="0"/>
              <a:t>‹#›</a:t>
            </a:fld>
            <a:endParaRPr lang="en-GB"/>
          </a:p>
        </p:txBody>
      </p:sp>
    </p:spTree>
    <p:extLst>
      <p:ext uri="{BB962C8B-B14F-4D97-AF65-F5344CB8AC3E}">
        <p14:creationId xmlns:p14="http://schemas.microsoft.com/office/powerpoint/2010/main" val="18103047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39109DC-AB97-4B9B-96A8-5F631777CFC7}" type="datetimeFigureOut">
              <a:rPr lang="en-GB" smtClean="0"/>
              <a:t>16/06/2026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8C54984-B7DD-4CCD-9681-65E17A660B28}" type="slidenum">
              <a:rPr lang="en-GB" smtClean="0"/>
              <a:t>‹#›</a:t>
            </a:fld>
            <a:endParaRPr lang="en-GB"/>
          </a:p>
        </p:txBody>
      </p:sp>
    </p:spTree>
    <p:extLst>
      <p:ext uri="{BB962C8B-B14F-4D97-AF65-F5344CB8AC3E}">
        <p14:creationId xmlns:p14="http://schemas.microsoft.com/office/powerpoint/2010/main" val="25382074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39109DC-AB97-4B9B-96A8-5F631777CFC7}" type="datetimeFigureOut">
              <a:rPr lang="en-GB" smtClean="0"/>
              <a:t>16/06/2026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8C54984-B7DD-4CCD-9681-65E17A660B28}" type="slidenum">
              <a:rPr lang="en-GB" smtClean="0"/>
              <a:t>‹#›</a:t>
            </a:fld>
            <a:endParaRPr lang="en-GB"/>
          </a:p>
        </p:txBody>
      </p:sp>
    </p:spTree>
    <p:extLst>
      <p:ext uri="{BB962C8B-B14F-4D97-AF65-F5344CB8AC3E}">
        <p14:creationId xmlns:p14="http://schemas.microsoft.com/office/powerpoint/2010/main" val="1220515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39109DC-AB97-4B9B-96A8-5F631777CFC7}" type="datetimeFigureOut">
              <a:rPr lang="en-GB" smtClean="0"/>
              <a:t>16/06/2026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8C54984-B7DD-4CCD-9681-65E17A660B28}" type="slidenum">
              <a:rPr lang="en-GB" smtClean="0"/>
              <a:t>‹#›</a:t>
            </a:fld>
            <a:endParaRPr lang="en-GB"/>
          </a:p>
        </p:txBody>
      </p:sp>
    </p:spTree>
    <p:extLst>
      <p:ext uri="{BB962C8B-B14F-4D97-AF65-F5344CB8AC3E}">
        <p14:creationId xmlns:p14="http://schemas.microsoft.com/office/powerpoint/2010/main" val="2809480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39109DC-AB97-4B9B-96A8-5F631777CFC7}" type="datetimeFigureOut">
              <a:rPr lang="en-GB" smtClean="0"/>
              <a:t>16/06/2026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8C54984-B7DD-4CCD-9681-65E17A660B28}" type="slidenum">
              <a:rPr lang="en-GB" smtClean="0"/>
              <a:t>‹#›</a:t>
            </a:fld>
            <a:endParaRPr lang="en-GB"/>
          </a:p>
        </p:txBody>
      </p:sp>
    </p:spTree>
    <p:extLst>
      <p:ext uri="{BB962C8B-B14F-4D97-AF65-F5344CB8AC3E}">
        <p14:creationId xmlns:p14="http://schemas.microsoft.com/office/powerpoint/2010/main" val="31314848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439109DC-AB97-4B9B-96A8-5F631777CFC7}" type="datetimeFigureOut">
              <a:rPr lang="en-GB" smtClean="0"/>
              <a:t>16/06/2026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8C54984-B7DD-4CCD-9681-65E17A660B28}" type="slidenum">
              <a:rPr lang="en-GB" smtClean="0"/>
              <a:t>‹#›</a:t>
            </a:fld>
            <a:endParaRPr lang="en-GB"/>
          </a:p>
        </p:txBody>
      </p:sp>
    </p:spTree>
    <p:extLst>
      <p:ext uri="{BB962C8B-B14F-4D97-AF65-F5344CB8AC3E}">
        <p14:creationId xmlns:p14="http://schemas.microsoft.com/office/powerpoint/2010/main" val="3196954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439109DC-AB97-4B9B-96A8-5F631777CFC7}" type="datetimeFigureOut">
              <a:rPr lang="en-GB" smtClean="0"/>
              <a:t>16/06/2026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8C54984-B7DD-4CCD-9681-65E17A660B28}" type="slidenum">
              <a:rPr lang="en-GB" smtClean="0"/>
              <a:t>‹#›</a:t>
            </a:fld>
            <a:endParaRPr lang="en-GB"/>
          </a:p>
        </p:txBody>
      </p:sp>
    </p:spTree>
    <p:extLst>
      <p:ext uri="{BB962C8B-B14F-4D97-AF65-F5344CB8AC3E}">
        <p14:creationId xmlns:p14="http://schemas.microsoft.com/office/powerpoint/2010/main" val="133155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439109DC-AB97-4B9B-96A8-5F631777CFC7}" type="datetimeFigureOut">
              <a:rPr lang="en-GB" smtClean="0"/>
              <a:t>16/06/2026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8C54984-B7DD-4CCD-9681-65E17A660B28}" type="slidenum">
              <a:rPr lang="en-GB" smtClean="0"/>
              <a:t>‹#›</a:t>
            </a:fld>
            <a:endParaRPr lang="en-GB"/>
          </a:p>
        </p:txBody>
      </p:sp>
    </p:spTree>
    <p:extLst>
      <p:ext uri="{BB962C8B-B14F-4D97-AF65-F5344CB8AC3E}">
        <p14:creationId xmlns:p14="http://schemas.microsoft.com/office/powerpoint/2010/main" val="1050485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9109DC-AB97-4B9B-96A8-5F631777CFC7}" type="datetimeFigureOut">
              <a:rPr lang="en-GB" smtClean="0"/>
              <a:t>16/06/2026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8C54984-B7DD-4CCD-9681-65E17A660B28}" type="slidenum">
              <a:rPr lang="en-GB" smtClean="0"/>
              <a:t>‹#›</a:t>
            </a:fld>
            <a:endParaRPr lang="en-GB"/>
          </a:p>
        </p:txBody>
      </p:sp>
    </p:spTree>
    <p:extLst>
      <p:ext uri="{BB962C8B-B14F-4D97-AF65-F5344CB8AC3E}">
        <p14:creationId xmlns:p14="http://schemas.microsoft.com/office/powerpoint/2010/main" val="4073219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39109DC-AB97-4B9B-96A8-5F631777CFC7}" type="datetimeFigureOut">
              <a:rPr lang="en-GB" smtClean="0"/>
              <a:t>16/06/2026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8C54984-B7DD-4CCD-9681-65E17A660B28}" type="slidenum">
              <a:rPr lang="en-GB" smtClean="0"/>
              <a:t>‹#›</a:t>
            </a:fld>
            <a:endParaRPr lang="en-GB"/>
          </a:p>
        </p:txBody>
      </p:sp>
    </p:spTree>
    <p:extLst>
      <p:ext uri="{BB962C8B-B14F-4D97-AF65-F5344CB8AC3E}">
        <p14:creationId xmlns:p14="http://schemas.microsoft.com/office/powerpoint/2010/main" val="232492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39109DC-AB97-4B9B-96A8-5F631777CFC7}" type="datetimeFigureOut">
              <a:rPr lang="en-GB" smtClean="0"/>
              <a:t>16/06/2026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8C54984-B7DD-4CCD-9681-65E17A660B28}" type="slidenum">
              <a:rPr lang="en-GB" smtClean="0"/>
              <a:t>‹#›</a:t>
            </a:fld>
            <a:endParaRPr lang="en-GB"/>
          </a:p>
        </p:txBody>
      </p:sp>
    </p:spTree>
    <p:extLst>
      <p:ext uri="{BB962C8B-B14F-4D97-AF65-F5344CB8AC3E}">
        <p14:creationId xmlns:p14="http://schemas.microsoft.com/office/powerpoint/2010/main" val="1926382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9109DC-AB97-4B9B-96A8-5F631777CFC7}" type="datetimeFigureOut">
              <a:rPr lang="en-GB" smtClean="0"/>
              <a:t>16/06/2026</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C54984-B7DD-4CCD-9681-65E17A660B28}" type="slidenum">
              <a:rPr lang="en-GB" smtClean="0"/>
              <a:t>‹#›</a:t>
            </a:fld>
            <a:endParaRPr lang="en-GB"/>
          </a:p>
        </p:txBody>
      </p:sp>
    </p:spTree>
    <p:extLst>
      <p:ext uri="{BB962C8B-B14F-4D97-AF65-F5344CB8AC3E}">
        <p14:creationId xmlns:p14="http://schemas.microsoft.com/office/powerpoint/2010/main" val="3104353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entrepreneur.com/encyclopedia/business-plan"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entrepreneur.com/article/239412"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latin typeface="Times New Roman" panose="02020603050405020304" pitchFamily="18" charset="0"/>
                <a:cs typeface="Times New Roman" panose="02020603050405020304" pitchFamily="18" charset="0"/>
              </a:rPr>
              <a:t>Business Plan for Health Services Using Skills of Entrepreneurship</a:t>
            </a:r>
            <a:endParaRPr lang="en-GB"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p:txBody>
          <a:bodyPr/>
          <a:lstStyle/>
          <a:p>
            <a:endParaRPr lang="en-GB"/>
          </a:p>
        </p:txBody>
      </p:sp>
    </p:spTree>
    <p:extLst>
      <p:ext uri="{BB962C8B-B14F-4D97-AF65-F5344CB8AC3E}">
        <p14:creationId xmlns:p14="http://schemas.microsoft.com/office/powerpoint/2010/main" val="3741703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21216"/>
            <a:ext cx="10515600" cy="5911403"/>
          </a:xfrm>
        </p:spPr>
        <p:txBody>
          <a:bodyPr/>
          <a:lstStyle/>
          <a:p>
            <a:pPr marL="0" indent="0" algn="ctr" fontAlgn="ctr">
              <a:buNone/>
            </a:pPr>
            <a:r>
              <a:rPr lang="en-US" sz="3600" b="1" dirty="0">
                <a:latin typeface="Times New Roman" panose="02020603050405020304" pitchFamily="18" charset="0"/>
                <a:cs typeface="Times New Roman" panose="02020603050405020304" pitchFamily="18" charset="0"/>
              </a:rPr>
              <a:t>Elements of a Business Plan </a:t>
            </a:r>
            <a:endParaRPr lang="en-GB" sz="3600" dirty="0">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In entrepreneurship culture every business which is started should be unique and must be tailor made . </a:t>
            </a:r>
            <a:endParaRPr lang="en-GB" sz="3600" dirty="0">
              <a:effectLst/>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Many businesses do not survive because business owners fail to develop an effective plan</a:t>
            </a:r>
            <a:endParaRPr lang="en-GB" sz="3600" dirty="0">
              <a:effectLst/>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The element for business plan are standard, that is any business plan document should have, For entrepreneurs, </a:t>
            </a:r>
            <a:endParaRPr lang="en-GB" sz="3600" dirty="0">
              <a:effectLst/>
              <a:latin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467011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45719"/>
          </a:xfrm>
        </p:spPr>
        <p:txBody>
          <a:bodyPr>
            <a:normAutofit fontScale="90000"/>
          </a:bodyPr>
          <a:lstStyle/>
          <a:p>
            <a:endParaRPr lang="en-GB" dirty="0"/>
          </a:p>
        </p:txBody>
      </p:sp>
      <p:pic>
        <p:nvPicPr>
          <p:cNvPr id="4" name="Content Placeholder 3"/>
          <p:cNvPicPr>
            <a:picLocks noGrp="1" noChangeAspect="1"/>
          </p:cNvPicPr>
          <p:nvPr>
            <p:ph idx="1"/>
          </p:nvPr>
        </p:nvPicPr>
        <p:blipFill>
          <a:blip r:embed="rId2"/>
          <a:stretch>
            <a:fillRect/>
          </a:stretch>
        </p:blipFill>
        <p:spPr>
          <a:xfrm>
            <a:off x="838200" y="244699"/>
            <a:ext cx="10515600" cy="6400800"/>
          </a:xfrm>
          <a:prstGeom prst="rect">
            <a:avLst/>
          </a:prstGeom>
        </p:spPr>
      </p:pic>
    </p:spTree>
    <p:extLst>
      <p:ext uri="{BB962C8B-B14F-4D97-AF65-F5344CB8AC3E}">
        <p14:creationId xmlns:p14="http://schemas.microsoft.com/office/powerpoint/2010/main" val="3563830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1393"/>
          </a:xfrm>
        </p:spPr>
        <p:txBody>
          <a:bodyPr>
            <a:normAutofit fontScale="90000"/>
          </a:bodyPr>
          <a:lstStyle/>
          <a:p>
            <a:endParaRPr lang="en-GB" dirty="0"/>
          </a:p>
        </p:txBody>
      </p:sp>
      <p:pic>
        <p:nvPicPr>
          <p:cNvPr id="6" name="Content Placeholder 5"/>
          <p:cNvPicPr>
            <a:picLocks noGrp="1" noChangeAspect="1"/>
          </p:cNvPicPr>
          <p:nvPr>
            <p:ph idx="1"/>
          </p:nvPr>
        </p:nvPicPr>
        <p:blipFill>
          <a:blip r:embed="rId2"/>
          <a:stretch>
            <a:fillRect/>
          </a:stretch>
        </p:blipFill>
        <p:spPr>
          <a:xfrm>
            <a:off x="838201" y="656823"/>
            <a:ext cx="10515600" cy="5872766"/>
          </a:xfrm>
          <a:prstGeom prst="rect">
            <a:avLst/>
          </a:prstGeom>
        </p:spPr>
      </p:pic>
    </p:spTree>
    <p:extLst>
      <p:ext uri="{BB962C8B-B14F-4D97-AF65-F5344CB8AC3E}">
        <p14:creationId xmlns:p14="http://schemas.microsoft.com/office/powerpoint/2010/main" val="2044800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141667"/>
          </a:xfrm>
        </p:spPr>
        <p:txBody>
          <a:bodyPr>
            <a:normAutofit fontScale="90000"/>
          </a:bodyPr>
          <a:lstStyle/>
          <a:p>
            <a:endParaRPr lang="en-GB" dirty="0"/>
          </a:p>
        </p:txBody>
      </p:sp>
      <p:pic>
        <p:nvPicPr>
          <p:cNvPr id="4" name="Content Placeholder 3"/>
          <p:cNvPicPr>
            <a:picLocks noGrp="1" noChangeAspect="1"/>
          </p:cNvPicPr>
          <p:nvPr>
            <p:ph idx="1"/>
          </p:nvPr>
        </p:nvPicPr>
        <p:blipFill>
          <a:blip r:embed="rId2"/>
          <a:stretch>
            <a:fillRect/>
          </a:stretch>
        </p:blipFill>
        <p:spPr>
          <a:xfrm>
            <a:off x="838201" y="283335"/>
            <a:ext cx="10515600" cy="6375042"/>
          </a:xfrm>
          <a:prstGeom prst="rect">
            <a:avLst/>
          </a:prstGeom>
        </p:spPr>
      </p:pic>
    </p:spTree>
    <p:extLst>
      <p:ext uri="{BB962C8B-B14F-4D97-AF65-F5344CB8AC3E}">
        <p14:creationId xmlns:p14="http://schemas.microsoft.com/office/powerpoint/2010/main" val="10387688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45719"/>
          </a:xfrm>
        </p:spPr>
        <p:txBody>
          <a:bodyPr>
            <a:normAutofit fontScale="90000"/>
          </a:bodyPr>
          <a:lstStyle/>
          <a:p>
            <a:endParaRPr lang="en-GB" dirty="0"/>
          </a:p>
        </p:txBody>
      </p:sp>
      <p:sp>
        <p:nvSpPr>
          <p:cNvPr id="3" name="Content Placeholder 2"/>
          <p:cNvSpPr>
            <a:spLocks noGrp="1"/>
          </p:cNvSpPr>
          <p:nvPr>
            <p:ph idx="1"/>
          </p:nvPr>
        </p:nvSpPr>
        <p:spPr>
          <a:xfrm>
            <a:off x="838200" y="206062"/>
            <a:ext cx="10515600" cy="6651938"/>
          </a:xfrm>
        </p:spPr>
        <p:txBody>
          <a:bodyPr/>
          <a:lstStyle/>
          <a:p>
            <a:pPr lvl="0"/>
            <a:r>
              <a:rPr lang="en-US" sz="3600" dirty="0">
                <a:latin typeface="Times New Roman" panose="02020603050405020304" pitchFamily="18" charset="0"/>
                <a:cs typeface="Times New Roman" panose="02020603050405020304" pitchFamily="18" charset="0"/>
              </a:rPr>
              <a:t>A well thought business plan is a very key tool to anyone who want to excel in business. </a:t>
            </a:r>
            <a:endParaRPr lang="en-GB" sz="3600" dirty="0">
              <a:effectLst/>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For this case a nurse who has an entrepreneurial thinking will always use it as key to success, </a:t>
            </a:r>
            <a:endParaRPr lang="en-GB" sz="3600" dirty="0">
              <a:effectLst/>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The following are the key advantages of the business plan:-</a:t>
            </a:r>
            <a:endParaRPr lang="en-GB" sz="3600" dirty="0">
              <a:effectLst/>
              <a:latin typeface="Times New Roman" panose="02020603050405020304" pitchFamily="18" charset="0"/>
              <a:cs typeface="Times New Roman" panose="02020603050405020304" pitchFamily="18" charset="0"/>
            </a:endParaRPr>
          </a:p>
          <a:p>
            <a:pPr lvl="0">
              <a:buFont typeface="Courier New" panose="02070309020205020404" pitchFamily="49" charset="0"/>
              <a:buChar char="o"/>
            </a:pPr>
            <a:r>
              <a:rPr lang="en-GB" sz="3600" dirty="0">
                <a:latin typeface="Times New Roman" panose="02020603050405020304" pitchFamily="18" charset="0"/>
                <a:cs typeface="Times New Roman" panose="02020603050405020304" pitchFamily="18" charset="0"/>
              </a:rPr>
              <a:t>It assist in  highlighting key aspects of the business that need special consideration</a:t>
            </a:r>
          </a:p>
          <a:p>
            <a:pPr lvl="0">
              <a:buFont typeface="Courier New" panose="02070309020205020404" pitchFamily="49" charset="0"/>
              <a:buChar char="o"/>
            </a:pPr>
            <a:r>
              <a:rPr lang="en-GB" sz="3600" dirty="0">
                <a:latin typeface="Times New Roman" panose="02020603050405020304" pitchFamily="18" charset="0"/>
                <a:cs typeface="Times New Roman" panose="02020603050405020304" pitchFamily="18" charset="0"/>
              </a:rPr>
              <a:t>It identify  your core competencies (what you can do best) and weaknesses</a:t>
            </a:r>
          </a:p>
          <a:p>
            <a:endParaRPr lang="en-GB" dirty="0"/>
          </a:p>
        </p:txBody>
      </p:sp>
    </p:spTree>
    <p:extLst>
      <p:ext uri="{BB962C8B-B14F-4D97-AF65-F5344CB8AC3E}">
        <p14:creationId xmlns:p14="http://schemas.microsoft.com/office/powerpoint/2010/main" val="19186665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838200" y="-45718"/>
            <a:ext cx="10515600" cy="45719"/>
          </a:xfrm>
        </p:spPr>
        <p:txBody>
          <a:bodyPr>
            <a:normAutofit fontScale="90000"/>
          </a:bodyPr>
          <a:lstStyle/>
          <a:p>
            <a:endParaRPr lang="en-GB" dirty="0"/>
          </a:p>
        </p:txBody>
      </p:sp>
      <p:sp>
        <p:nvSpPr>
          <p:cNvPr id="3" name="Content Placeholder 2"/>
          <p:cNvSpPr>
            <a:spLocks noGrp="1"/>
          </p:cNvSpPr>
          <p:nvPr>
            <p:ph idx="1"/>
          </p:nvPr>
        </p:nvSpPr>
        <p:spPr>
          <a:xfrm>
            <a:off x="838200" y="180304"/>
            <a:ext cx="10515600" cy="6478073"/>
          </a:xfrm>
        </p:spPr>
        <p:txBody>
          <a:bodyPr/>
          <a:lstStyle/>
          <a:p>
            <a:pPr lvl="0">
              <a:buFont typeface="Courier New" panose="02070309020205020404" pitchFamily="49" charset="0"/>
              <a:buChar char="o"/>
            </a:pPr>
            <a:r>
              <a:rPr lang="en-GB" sz="3600" dirty="0">
                <a:latin typeface="Times New Roman" panose="02020603050405020304" pitchFamily="18" charset="0"/>
                <a:cs typeface="Times New Roman" panose="02020603050405020304" pitchFamily="18" charset="0"/>
              </a:rPr>
              <a:t>Identify weaknesses and threats to the business</a:t>
            </a:r>
          </a:p>
          <a:p>
            <a:pPr lvl="0">
              <a:buFont typeface="Courier New" panose="02070309020205020404" pitchFamily="49" charset="0"/>
              <a:buChar char="o"/>
            </a:pPr>
            <a:r>
              <a:rPr lang="en-GB" sz="3600" dirty="0">
                <a:latin typeface="Times New Roman" panose="02020603050405020304" pitchFamily="18" charset="0"/>
                <a:cs typeface="Times New Roman" panose="02020603050405020304" pitchFamily="18" charset="0"/>
              </a:rPr>
              <a:t>It gives you a way to new opportunities </a:t>
            </a:r>
          </a:p>
          <a:p>
            <a:pPr lvl="0">
              <a:buFont typeface="Courier New" panose="02070309020205020404" pitchFamily="49" charset="0"/>
              <a:buChar char="o"/>
            </a:pPr>
            <a:r>
              <a:rPr lang="en-GB" sz="3600" dirty="0">
                <a:latin typeface="Times New Roman" panose="02020603050405020304" pitchFamily="18" charset="0"/>
                <a:cs typeface="Times New Roman" panose="02020603050405020304" pitchFamily="18" charset="0"/>
              </a:rPr>
              <a:t>It act as tool for you to understand your competitors </a:t>
            </a:r>
          </a:p>
          <a:p>
            <a:pPr lvl="0">
              <a:buFont typeface="Courier New" panose="02070309020205020404" pitchFamily="49" charset="0"/>
              <a:buChar char="o"/>
            </a:pPr>
            <a:r>
              <a:rPr lang="en-GB" sz="3600" dirty="0">
                <a:latin typeface="Times New Roman" panose="02020603050405020304" pitchFamily="18" charset="0"/>
                <a:cs typeface="Times New Roman" panose="02020603050405020304" pitchFamily="18" charset="0"/>
              </a:rPr>
              <a:t>Give means to use your financial resources more efficiently and ultimately more profitably </a:t>
            </a:r>
          </a:p>
          <a:p>
            <a:pPr lvl="0">
              <a:buFont typeface="Courier New" panose="02070309020205020404" pitchFamily="49" charset="0"/>
              <a:buChar char="o"/>
            </a:pPr>
            <a:r>
              <a:rPr lang="en-GB" sz="3600" dirty="0">
                <a:latin typeface="Times New Roman" panose="02020603050405020304" pitchFamily="18" charset="0"/>
                <a:cs typeface="Times New Roman" panose="02020603050405020304" pitchFamily="18" charset="0"/>
              </a:rPr>
              <a:t>Assist your management capabilities in relation to specific tasks and functions  as well as bring  awareness to  human resources and capacity needs</a:t>
            </a:r>
          </a:p>
          <a:p>
            <a:pPr lvl="0">
              <a:buFont typeface="Courier New" panose="02070309020205020404" pitchFamily="49" charset="0"/>
              <a:buChar char="o"/>
            </a:pPr>
            <a:r>
              <a:rPr lang="en-GB" sz="3600" dirty="0">
                <a:latin typeface="Times New Roman" panose="02020603050405020304" pitchFamily="18" charset="0"/>
                <a:cs typeface="Times New Roman" panose="02020603050405020304" pitchFamily="18" charset="0"/>
              </a:rPr>
              <a:t>Help you plan your operational setup better </a:t>
            </a:r>
          </a:p>
          <a:p>
            <a:endParaRPr lang="en-GB" dirty="0"/>
          </a:p>
        </p:txBody>
      </p:sp>
    </p:spTree>
    <p:extLst>
      <p:ext uri="{BB962C8B-B14F-4D97-AF65-F5344CB8AC3E}">
        <p14:creationId xmlns:p14="http://schemas.microsoft.com/office/powerpoint/2010/main" val="27524663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a:bodyPr>
          <a:lstStyle/>
          <a:p>
            <a:pPr lvl="0"/>
            <a:r>
              <a:rPr lang="en-US" sz="3600" dirty="0">
                <a:latin typeface="Times New Roman" panose="02020603050405020304" pitchFamily="18" charset="0"/>
                <a:cs typeface="Times New Roman" panose="02020603050405020304" pitchFamily="18" charset="0"/>
              </a:rPr>
              <a:t>Moreover, a business plan is usually required by banks, financial institutions and private investors in order for them to provide financial support.  </a:t>
            </a:r>
            <a:endParaRPr lang="en-GB" sz="3600" dirty="0">
              <a:effectLst/>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It demonstrates to them that the entrepreneur knows what is essential to start a business and has done the preparation and planning required</a:t>
            </a:r>
            <a:endParaRPr lang="en-GB" sz="360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445344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73487"/>
            <a:ext cx="10515600" cy="6130344"/>
          </a:xfrm>
        </p:spPr>
        <p:txBody>
          <a:bodyPr/>
          <a:lstStyle/>
          <a:p>
            <a:pPr marL="0" indent="0">
              <a:buNone/>
            </a:pPr>
            <a:r>
              <a:rPr lang="en-US" b="1" dirty="0"/>
              <a:t> </a:t>
            </a:r>
            <a:r>
              <a:rPr lang="en-US" sz="3600" b="1" dirty="0">
                <a:latin typeface="Times New Roman" panose="02020603050405020304" pitchFamily="18" charset="0"/>
                <a:cs typeface="Times New Roman" panose="02020603050405020304" pitchFamily="18" charset="0"/>
              </a:rPr>
              <a:t>Steps in developing business plan </a:t>
            </a:r>
            <a:endParaRPr lang="en-GB" sz="3600" dirty="0">
              <a:effectLst/>
              <a:latin typeface="Times New Roman" panose="02020603050405020304" pitchFamily="18" charset="0"/>
              <a:cs typeface="Times New Roman" panose="02020603050405020304" pitchFamily="18" charset="0"/>
            </a:endParaRPr>
          </a:p>
          <a:p>
            <a:pPr marL="0" lvl="0" indent="0">
              <a:buNone/>
            </a:pPr>
            <a:r>
              <a:rPr lang="en-US" sz="3600" dirty="0">
                <a:solidFill>
                  <a:srgbClr val="FF0000"/>
                </a:solidFill>
                <a:latin typeface="Times New Roman" panose="02020603050405020304" pitchFamily="18" charset="0"/>
                <a:cs typeface="Times New Roman" panose="02020603050405020304" pitchFamily="18" charset="0"/>
              </a:rPr>
              <a:t>1. Research and analyze your product</a:t>
            </a:r>
            <a:endParaRPr lang="en-GB" sz="3600" dirty="0">
              <a:solidFill>
                <a:srgbClr val="FF0000"/>
              </a:solidFill>
              <a:effectLst/>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“Research and analyze your product, your market and your objective expertise.</a:t>
            </a:r>
            <a:endParaRPr lang="en-GB" sz="3600" dirty="0">
              <a:effectLst/>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Consider spending twice as much time researching, evaluating and thinking as you spend actually writing the business plan.”</a:t>
            </a:r>
            <a:endParaRPr lang="en-GB" sz="3600" dirty="0">
              <a:effectLst/>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“To write the perfect plan, you must know your company, your product, your competition and the market intimately.”</a:t>
            </a:r>
            <a:endParaRPr lang="en-GB" sz="3600" dirty="0">
              <a:effectLst/>
              <a:latin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1477667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276539"/>
            <a:ext cx="10515600" cy="4900424"/>
          </a:xfrm>
        </p:spPr>
        <p:txBody>
          <a:bodyPr>
            <a:normAutofit/>
          </a:bodyPr>
          <a:lstStyle/>
          <a:p>
            <a:pPr marL="0" lvl="0" indent="0">
              <a:buNone/>
            </a:pPr>
            <a:r>
              <a:rPr lang="en-US" sz="3600" dirty="0">
                <a:solidFill>
                  <a:srgbClr val="FF0000"/>
                </a:solidFill>
                <a:latin typeface="Times New Roman" panose="02020603050405020304" pitchFamily="18" charset="0"/>
                <a:cs typeface="Times New Roman" panose="02020603050405020304" pitchFamily="18" charset="0"/>
              </a:rPr>
              <a:t>2. Determine the purpose of your plan</a:t>
            </a:r>
            <a:endParaRPr lang="en-GB" sz="3600" dirty="0">
              <a:solidFill>
                <a:srgbClr val="FF0000"/>
              </a:solidFill>
              <a:effectLst/>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A business plan, as defined by </a:t>
            </a:r>
            <a:r>
              <a:rPr lang="en-US" sz="3600" u="sng" dirty="0">
                <a:latin typeface="Times New Roman" panose="02020603050405020304" pitchFamily="18" charset="0"/>
                <a:cs typeface="Times New Roman" panose="02020603050405020304" pitchFamily="18" charset="0"/>
                <a:hlinkClick r:id="rId2"/>
              </a:rPr>
              <a:t>Entrepreneu</a:t>
            </a:r>
            <a:r>
              <a:rPr lang="en-US" sz="3600" i="1" u="sng" dirty="0">
                <a:latin typeface="Times New Roman" panose="02020603050405020304" pitchFamily="18" charset="0"/>
                <a:cs typeface="Times New Roman" panose="02020603050405020304" pitchFamily="18" charset="0"/>
                <a:hlinkClick r:id="rId2"/>
              </a:rPr>
              <a:t>r</a:t>
            </a:r>
            <a:r>
              <a:rPr lang="en-US" sz="3600" i="1" dirty="0">
                <a:latin typeface="Times New Roman" panose="02020603050405020304" pitchFamily="18" charset="0"/>
                <a:cs typeface="Times New Roman" panose="02020603050405020304" pitchFamily="18" charset="0"/>
              </a:rPr>
              <a:t>, </a:t>
            </a:r>
            <a:r>
              <a:rPr lang="en-US" sz="3600" dirty="0">
                <a:latin typeface="Times New Roman" panose="02020603050405020304" pitchFamily="18" charset="0"/>
                <a:cs typeface="Times New Roman" panose="02020603050405020304" pitchFamily="18" charset="0"/>
              </a:rPr>
              <a:t>is a “written document describing the nature of the business, the sales and marketing strategy, and the financial background, and containing a projected profit and loss statement.” However, your business plan can serve several different purposes</a:t>
            </a:r>
            <a:endParaRPr lang="en-GB"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057916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18186"/>
            <a:ext cx="10515600" cy="6065949"/>
          </a:xfrm>
        </p:spPr>
        <p:txBody>
          <a:bodyPr>
            <a:normAutofit lnSpcReduction="10000"/>
          </a:bodyPr>
          <a:lstStyle/>
          <a:p>
            <a:pPr marL="0" lvl="0" indent="0">
              <a:buNone/>
            </a:pPr>
            <a:r>
              <a:rPr lang="en-US" dirty="0">
                <a:solidFill>
                  <a:srgbClr val="FF0000"/>
                </a:solidFill>
              </a:rPr>
              <a:t>3. CREATE A COMPANY PROFILE</a:t>
            </a:r>
            <a:endParaRPr lang="en-GB" dirty="0">
              <a:solidFill>
                <a:srgbClr val="FF0000"/>
              </a:solidFill>
              <a:effectLst/>
            </a:endParaRPr>
          </a:p>
          <a:p>
            <a:pPr lvl="0">
              <a:buFont typeface="Wingdings" panose="05000000000000000000" pitchFamily="2" charset="2"/>
              <a:buChar char="§"/>
            </a:pPr>
            <a:r>
              <a:rPr lang="en-US" sz="3600" dirty="0">
                <a:latin typeface="Times New Roman" panose="02020603050405020304" pitchFamily="18" charset="0"/>
                <a:cs typeface="Times New Roman" panose="02020603050405020304" pitchFamily="18" charset="0"/>
              </a:rPr>
              <a:t>Your company profile includes the history of your organization, what products or services you offer, your target market and audience, your resources, how you’re going to solve a problem, and what makes your business unique. </a:t>
            </a:r>
            <a:endParaRPr lang="en-GB" sz="3600" dirty="0">
              <a:effectLst/>
              <a:latin typeface="Times New Roman" panose="02020603050405020304" pitchFamily="18" charset="0"/>
              <a:cs typeface="Times New Roman" panose="02020603050405020304" pitchFamily="18" charset="0"/>
            </a:endParaRPr>
          </a:p>
          <a:p>
            <a:pPr lvl="0">
              <a:buFont typeface="Wingdings" panose="05000000000000000000" pitchFamily="2" charset="2"/>
              <a:buChar char="§"/>
            </a:pPr>
            <a:r>
              <a:rPr lang="en-US" sz="3600" dirty="0">
                <a:latin typeface="Times New Roman" panose="02020603050405020304" pitchFamily="18" charset="0"/>
                <a:cs typeface="Times New Roman" panose="02020603050405020304" pitchFamily="18" charset="0"/>
              </a:rPr>
              <a:t>Company profiles are often found on the company’s official website and are used to attract possible customers and talent. However, your profile can be used to describe your company in your business plan. It’s not only an essential component of your business plan, it’s also one of the first written parts of the plan.</a:t>
            </a:r>
            <a:endParaRPr lang="en-GB" sz="3600" dirty="0">
              <a:effectLst/>
              <a:latin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506273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50030"/>
          </a:xfrm>
        </p:spPr>
        <p:txBody>
          <a:bodyPr>
            <a:normAutofit fontScale="90000"/>
          </a:bodyPr>
          <a:lstStyle/>
          <a:p>
            <a:endParaRPr lang="en-GB" dirty="0"/>
          </a:p>
        </p:txBody>
      </p:sp>
      <p:sp>
        <p:nvSpPr>
          <p:cNvPr id="3" name="Content Placeholder 2"/>
          <p:cNvSpPr>
            <a:spLocks noGrp="1"/>
          </p:cNvSpPr>
          <p:nvPr>
            <p:ph idx="1"/>
          </p:nvPr>
        </p:nvSpPr>
        <p:spPr>
          <a:xfrm>
            <a:off x="838200" y="682580"/>
            <a:ext cx="10515600" cy="5898524"/>
          </a:xfrm>
        </p:spPr>
        <p:txBody>
          <a:bodyPr/>
          <a:lstStyle/>
          <a:p>
            <a:pPr marL="0" indent="0">
              <a:buNone/>
            </a:pPr>
            <a:r>
              <a:rPr lang="en-US" b="1" dirty="0"/>
              <a:t> </a:t>
            </a:r>
            <a:r>
              <a:rPr lang="en-US" sz="3600" b="1" dirty="0">
                <a:latin typeface="Times New Roman" panose="02020603050405020304" pitchFamily="18" charset="0"/>
                <a:cs typeface="Times New Roman" panose="02020603050405020304" pitchFamily="18" charset="0"/>
              </a:rPr>
              <a:t>Learning Objectives</a:t>
            </a:r>
            <a:endParaRPr lang="en-GB" sz="3600" dirty="0">
              <a:latin typeface="Times New Roman" panose="02020603050405020304" pitchFamily="18" charset="0"/>
              <a:cs typeface="Times New Roman" panose="02020603050405020304" pitchFamily="18" charset="0"/>
            </a:endParaRPr>
          </a:p>
          <a:p>
            <a:pPr marL="0" indent="0">
              <a:buNone/>
            </a:pPr>
            <a:r>
              <a:rPr lang="en-US" sz="3600" b="1" dirty="0">
                <a:latin typeface="Times New Roman" panose="02020603050405020304" pitchFamily="18" charset="0"/>
                <a:cs typeface="Times New Roman" panose="02020603050405020304" pitchFamily="18" charset="0"/>
              </a:rPr>
              <a:t> At the end of this session leaner are expected to be able:</a:t>
            </a:r>
            <a:endParaRPr lang="en-GB" sz="3600" dirty="0">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Define  the term business plan</a:t>
            </a:r>
            <a:endParaRPr lang="en-GB" sz="3600" dirty="0">
              <a:effectLst/>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Describe the elements of a business plan </a:t>
            </a:r>
            <a:endParaRPr lang="en-GB" sz="3600" dirty="0">
              <a:effectLst/>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Describe  steps in developing business plan</a:t>
            </a:r>
            <a:endParaRPr lang="en-GB" sz="3600" dirty="0">
              <a:effectLst/>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Formulate a business plan</a:t>
            </a:r>
            <a:endParaRPr lang="en-GB" sz="360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50496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805758"/>
            <a:ext cx="10515600" cy="5371205"/>
          </a:xfrm>
        </p:spPr>
        <p:txBody>
          <a:bodyPr>
            <a:normAutofit/>
          </a:bodyPr>
          <a:lstStyle/>
          <a:p>
            <a:pPr marL="0" lvl="0" indent="0">
              <a:buNone/>
            </a:pPr>
            <a:r>
              <a:rPr lang="en-US" sz="3600" dirty="0">
                <a:solidFill>
                  <a:srgbClr val="FF0000"/>
                </a:solidFill>
                <a:latin typeface="Times New Roman" panose="02020603050405020304" pitchFamily="18" charset="0"/>
                <a:cs typeface="Times New Roman" panose="02020603050405020304" pitchFamily="18" charset="0"/>
              </a:rPr>
              <a:t>4. DOCUMENT ALL ASPECTS OF YOUR BUSINESS.</a:t>
            </a:r>
            <a:endParaRPr lang="en-GB" sz="3600" dirty="0">
              <a:solidFill>
                <a:srgbClr val="FF0000"/>
              </a:solidFill>
              <a:effectLst/>
              <a:latin typeface="Times New Roman" panose="02020603050405020304" pitchFamily="18" charset="0"/>
              <a:cs typeface="Times New Roman" panose="02020603050405020304" pitchFamily="18" charset="0"/>
            </a:endParaRPr>
          </a:p>
          <a:p>
            <a:pPr lvl="0">
              <a:buFont typeface="Wingdings" panose="05000000000000000000" pitchFamily="2" charset="2"/>
              <a:buChar char="§"/>
            </a:pPr>
            <a:r>
              <a:rPr lang="en-US" sz="3600" dirty="0">
                <a:latin typeface="Times New Roman" panose="02020603050405020304" pitchFamily="18" charset="0"/>
                <a:cs typeface="Times New Roman" panose="02020603050405020304" pitchFamily="18" charset="0"/>
              </a:rPr>
              <a:t>Investors want to make sure that your business is going to make them money. Because of this expectation, investors want to know everything about your business. To help with this process, document everything from your expenses, cash flow, and industry projections. Also don’t forget seemingly minor details like your location strategy and licensing agreements.</a:t>
            </a:r>
            <a:endParaRPr lang="en-GB" sz="3600" dirty="0">
              <a:effectLst/>
              <a:latin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136789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53792"/>
            <a:ext cx="10515600" cy="5623171"/>
          </a:xfrm>
        </p:spPr>
        <p:txBody>
          <a:bodyPr/>
          <a:lstStyle/>
          <a:p>
            <a:pPr marL="0" lvl="0" indent="0">
              <a:buNone/>
            </a:pPr>
            <a:r>
              <a:rPr lang="en-US" sz="3600" dirty="0">
                <a:solidFill>
                  <a:srgbClr val="FF0000"/>
                </a:solidFill>
                <a:latin typeface="Times New Roman" panose="02020603050405020304" pitchFamily="18" charset="0"/>
                <a:cs typeface="Times New Roman" panose="02020603050405020304" pitchFamily="18" charset="0"/>
              </a:rPr>
              <a:t>5</a:t>
            </a:r>
            <a:r>
              <a:rPr lang="en-US" sz="3600" dirty="0">
                <a:latin typeface="Times New Roman" panose="02020603050405020304" pitchFamily="18" charset="0"/>
                <a:cs typeface="Times New Roman" panose="02020603050405020304" pitchFamily="18" charset="0"/>
              </a:rPr>
              <a:t>. </a:t>
            </a:r>
            <a:r>
              <a:rPr lang="en-US" sz="3600" dirty="0">
                <a:solidFill>
                  <a:srgbClr val="FF0000"/>
                </a:solidFill>
                <a:latin typeface="Times New Roman" panose="02020603050405020304" pitchFamily="18" charset="0"/>
                <a:cs typeface="Times New Roman" panose="02020603050405020304" pitchFamily="18" charset="0"/>
              </a:rPr>
              <a:t>Have a strategic marketing plan in place.</a:t>
            </a:r>
            <a:endParaRPr lang="en-GB" sz="3600" dirty="0">
              <a:solidFill>
                <a:srgbClr val="FF0000"/>
              </a:solidFill>
              <a:effectLst/>
              <a:latin typeface="Times New Roman" panose="02020603050405020304" pitchFamily="18" charset="0"/>
              <a:cs typeface="Times New Roman" panose="02020603050405020304" pitchFamily="18" charset="0"/>
            </a:endParaRPr>
          </a:p>
          <a:p>
            <a:pPr lvl="0">
              <a:buFont typeface="Wingdings" panose="05000000000000000000" pitchFamily="2" charset="2"/>
              <a:buChar char="§"/>
            </a:pPr>
            <a:r>
              <a:rPr lang="en-US" sz="3600" dirty="0">
                <a:latin typeface="Times New Roman" panose="02020603050405020304" pitchFamily="18" charset="0"/>
                <a:cs typeface="Times New Roman" panose="02020603050405020304" pitchFamily="18" charset="0"/>
              </a:rPr>
              <a:t>A great business plan will always include a strategic and aggressive marketing plan. This typically includes achieving marketing objectives like;</a:t>
            </a:r>
            <a:endParaRPr lang="en-GB" sz="3600" dirty="0">
              <a:effectLst/>
              <a:latin typeface="Times New Roman" panose="02020603050405020304" pitchFamily="18" charset="0"/>
              <a:cs typeface="Times New Roman" panose="02020603050405020304" pitchFamily="18" charset="0"/>
            </a:endParaRPr>
          </a:p>
          <a:p>
            <a:pPr lvl="0">
              <a:buFont typeface="Wingdings" panose="05000000000000000000" pitchFamily="2" charset="2"/>
              <a:buChar char="§"/>
            </a:pPr>
            <a:r>
              <a:rPr lang="en-US" sz="3600" dirty="0">
                <a:latin typeface="Times New Roman" panose="02020603050405020304" pitchFamily="18" charset="0"/>
                <a:cs typeface="Times New Roman" panose="02020603050405020304" pitchFamily="18" charset="0"/>
              </a:rPr>
              <a:t>Introduce new products</a:t>
            </a:r>
            <a:endParaRPr lang="en-GB" sz="3600" dirty="0">
              <a:effectLst/>
              <a:latin typeface="Times New Roman" panose="02020603050405020304" pitchFamily="18" charset="0"/>
              <a:cs typeface="Times New Roman" panose="02020603050405020304" pitchFamily="18" charset="0"/>
            </a:endParaRPr>
          </a:p>
          <a:p>
            <a:pPr lvl="0">
              <a:buFont typeface="Wingdings" panose="05000000000000000000" pitchFamily="2" charset="2"/>
              <a:buChar char="§"/>
            </a:pPr>
            <a:r>
              <a:rPr lang="en-US" sz="3600" dirty="0">
                <a:latin typeface="Times New Roman" panose="02020603050405020304" pitchFamily="18" charset="0"/>
                <a:cs typeface="Times New Roman" panose="02020603050405020304" pitchFamily="18" charset="0"/>
              </a:rPr>
              <a:t>Extend or regain market for existing product</a:t>
            </a:r>
            <a:endParaRPr lang="en-GB" sz="3600" dirty="0">
              <a:effectLst/>
              <a:latin typeface="Times New Roman" panose="02020603050405020304" pitchFamily="18" charset="0"/>
              <a:cs typeface="Times New Roman" panose="02020603050405020304" pitchFamily="18" charset="0"/>
            </a:endParaRPr>
          </a:p>
          <a:p>
            <a:pPr lvl="0">
              <a:buFont typeface="Wingdings" panose="05000000000000000000" pitchFamily="2" charset="2"/>
              <a:buChar char="§"/>
            </a:pPr>
            <a:r>
              <a:rPr lang="en-US" sz="3600" dirty="0">
                <a:latin typeface="Times New Roman" panose="02020603050405020304" pitchFamily="18" charset="0"/>
                <a:cs typeface="Times New Roman" panose="02020603050405020304" pitchFamily="18" charset="0"/>
              </a:rPr>
              <a:t>Enter new territories for the company</a:t>
            </a:r>
            <a:endParaRPr lang="en-GB" sz="3600" dirty="0">
              <a:effectLst/>
              <a:latin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5280937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25563"/>
            <a:ext cx="10515600" cy="1325563"/>
          </a:xfrm>
        </p:spPr>
        <p:txBody>
          <a:bodyPr/>
          <a:lstStyle/>
          <a:p>
            <a:endParaRPr lang="en-GB" dirty="0"/>
          </a:p>
        </p:txBody>
      </p:sp>
      <p:sp>
        <p:nvSpPr>
          <p:cNvPr id="3" name="Content Placeholder 2"/>
          <p:cNvSpPr>
            <a:spLocks noGrp="1"/>
          </p:cNvSpPr>
          <p:nvPr>
            <p:ph idx="1"/>
          </p:nvPr>
        </p:nvSpPr>
        <p:spPr>
          <a:xfrm>
            <a:off x="729559" y="754721"/>
            <a:ext cx="10515600" cy="5348558"/>
          </a:xfrm>
        </p:spPr>
        <p:txBody>
          <a:bodyPr/>
          <a:lstStyle/>
          <a:p>
            <a:pPr marL="0" lvl="0" indent="0">
              <a:buNone/>
            </a:pPr>
            <a:r>
              <a:rPr lang="en-US" sz="3600" dirty="0">
                <a:solidFill>
                  <a:srgbClr val="FF0000"/>
                </a:solidFill>
                <a:latin typeface="Times New Roman" panose="02020603050405020304" pitchFamily="18" charset="0"/>
                <a:cs typeface="Times New Roman" panose="02020603050405020304" pitchFamily="18" charset="0"/>
              </a:rPr>
              <a:t>6. Make it adaptable based on your audience.</a:t>
            </a:r>
            <a:endParaRPr lang="en-GB" sz="3600" dirty="0">
              <a:solidFill>
                <a:srgbClr val="FF0000"/>
              </a:solidFill>
              <a:effectLst/>
              <a:latin typeface="Times New Roman" panose="02020603050405020304" pitchFamily="18" charset="0"/>
              <a:cs typeface="Times New Roman" panose="02020603050405020304" pitchFamily="18" charset="0"/>
            </a:endParaRPr>
          </a:p>
          <a:p>
            <a:pPr lvl="0">
              <a:buFont typeface="Wingdings" panose="05000000000000000000" pitchFamily="2" charset="2"/>
              <a:buChar char="§"/>
            </a:pPr>
            <a:r>
              <a:rPr lang="en-US" sz="3600" dirty="0">
                <a:latin typeface="Times New Roman" panose="02020603050405020304" pitchFamily="18" charset="0"/>
                <a:cs typeface="Times New Roman" panose="02020603050405020304" pitchFamily="18" charset="0"/>
              </a:rPr>
              <a:t>“The potential readers of a business plan are a varied bunch, ranging from bankers and venture capitalists to employees,” states </a:t>
            </a:r>
            <a:r>
              <a:rPr lang="en-US" sz="3600" u="sng" dirty="0">
                <a:latin typeface="Times New Roman" panose="02020603050405020304" pitchFamily="18" charset="0"/>
                <a:cs typeface="Times New Roman" panose="02020603050405020304" pitchFamily="18" charset="0"/>
                <a:hlinkClick r:id="rId2"/>
              </a:rPr>
              <a:t>Entrepreneur</a:t>
            </a:r>
            <a:r>
              <a:rPr lang="en-US" sz="3600" dirty="0">
                <a:latin typeface="Times New Roman" panose="02020603050405020304" pitchFamily="18" charset="0"/>
                <a:cs typeface="Times New Roman" panose="02020603050405020304" pitchFamily="18" charset="0"/>
              </a:rPr>
              <a:t>. “Although this is a diverse group, it is a finite one. And each type of reader does have certain typical interests. If you know these interests up front, you can be sure to take them into account when preparing a plan for that particular audience.”</a:t>
            </a:r>
            <a:endParaRPr lang="en-GB" sz="3600" dirty="0">
              <a:effectLst/>
              <a:latin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6745834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46975"/>
            <a:ext cx="10515600" cy="5429988"/>
          </a:xfrm>
        </p:spPr>
        <p:txBody>
          <a:bodyPr>
            <a:normAutofit/>
          </a:bodyPr>
          <a:lstStyle/>
          <a:p>
            <a:pPr marL="0" lvl="0" indent="0">
              <a:buNone/>
            </a:pPr>
            <a:r>
              <a:rPr lang="en-US" sz="3600" dirty="0">
                <a:solidFill>
                  <a:srgbClr val="FF0000"/>
                </a:solidFill>
                <a:latin typeface="Times New Roman" panose="02020603050405020304" pitchFamily="18" charset="0"/>
                <a:cs typeface="Times New Roman" panose="02020603050405020304" pitchFamily="18" charset="0"/>
              </a:rPr>
              <a:t>7. Explain why you care.</a:t>
            </a:r>
            <a:endParaRPr lang="en-GB" sz="3600" dirty="0">
              <a:solidFill>
                <a:srgbClr val="FF0000"/>
              </a:solidFill>
              <a:effectLst/>
              <a:latin typeface="Times New Roman" panose="02020603050405020304" pitchFamily="18" charset="0"/>
              <a:cs typeface="Times New Roman" panose="02020603050405020304" pitchFamily="18" charset="0"/>
            </a:endParaRPr>
          </a:p>
          <a:p>
            <a:pPr>
              <a:buFont typeface="Wingdings" panose="05000000000000000000" pitchFamily="2" charset="2"/>
              <a:buChar char="§"/>
            </a:pPr>
            <a:r>
              <a:rPr lang="en-US" sz="3600" dirty="0">
                <a:latin typeface="Times New Roman" panose="02020603050405020304" pitchFamily="18" charset="0"/>
                <a:cs typeface="Times New Roman" panose="02020603050405020304" pitchFamily="18" charset="0"/>
              </a:rPr>
              <a:t>Whether you’re sharing your plan with an investor, customer, or team member, your plan needs to show that you’re passionate, dedicated, and actually care about your business and the plan. You could discuss the mistakes that you've learned, the problems that you’re hoping to solve, listing your values, and what makes you stand out from the competition</a:t>
            </a:r>
            <a:endParaRPr lang="en-GB" sz="360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30034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75788"/>
          </a:xfrm>
        </p:spPr>
        <p:txBody>
          <a:bodyPr>
            <a:normAutofit fontScale="90000"/>
          </a:bodyPr>
          <a:lstStyle/>
          <a:p>
            <a:endParaRPr lang="en-GB" dirty="0"/>
          </a:p>
        </p:txBody>
      </p:sp>
      <p:sp>
        <p:nvSpPr>
          <p:cNvPr id="3" name="Content Placeholder 2"/>
          <p:cNvSpPr>
            <a:spLocks noGrp="1"/>
          </p:cNvSpPr>
          <p:nvPr>
            <p:ph idx="1"/>
          </p:nvPr>
        </p:nvSpPr>
        <p:spPr>
          <a:xfrm>
            <a:off x="838200" y="695458"/>
            <a:ext cx="10515600" cy="6162541"/>
          </a:xfrm>
        </p:spPr>
        <p:txBody>
          <a:bodyPr>
            <a:normAutofit lnSpcReduction="10000"/>
          </a:bodyPr>
          <a:lstStyle/>
          <a:p>
            <a:pPr marL="0" indent="0" algn="ctr">
              <a:buNone/>
            </a:pPr>
            <a:r>
              <a:rPr lang="en-US" sz="3600" b="1" dirty="0">
                <a:latin typeface="Times New Roman" panose="02020603050405020304" pitchFamily="18" charset="0"/>
                <a:cs typeface="Times New Roman" panose="02020603050405020304" pitchFamily="18" charset="0"/>
              </a:rPr>
              <a:t> References </a:t>
            </a:r>
            <a:endParaRPr lang="en-GB" sz="3600" dirty="0">
              <a:effectLst/>
              <a:latin typeface="Times New Roman" panose="02020603050405020304" pitchFamily="18" charset="0"/>
              <a:cs typeface="Times New Roman" panose="02020603050405020304" pitchFamily="18" charset="0"/>
            </a:endParaRPr>
          </a:p>
          <a:p>
            <a:pPr lvl="0"/>
            <a:r>
              <a:rPr lang="en-US" sz="3600" dirty="0" err="1">
                <a:latin typeface="Times New Roman" panose="02020603050405020304" pitchFamily="18" charset="0"/>
                <a:cs typeface="Times New Roman" panose="02020603050405020304" pitchFamily="18" charset="0"/>
              </a:rPr>
              <a:t>Barringer</a:t>
            </a:r>
            <a:r>
              <a:rPr lang="en-US" sz="3600" dirty="0">
                <a:latin typeface="Times New Roman" panose="02020603050405020304" pitchFamily="18" charset="0"/>
                <a:cs typeface="Times New Roman" panose="02020603050405020304" pitchFamily="18" charset="0"/>
              </a:rPr>
              <a:t>, B.R. (2010), Entrepreneurship; Successfully Launching New Ventures, third edition, Pearson Education, Boston</a:t>
            </a:r>
            <a:endParaRPr lang="en-GB" sz="3600" dirty="0">
              <a:effectLst/>
              <a:latin typeface="Times New Roman" panose="02020603050405020304" pitchFamily="18" charset="0"/>
              <a:cs typeface="Times New Roman" panose="02020603050405020304" pitchFamily="18" charset="0"/>
            </a:endParaRPr>
          </a:p>
          <a:p>
            <a:pPr lvl="0"/>
            <a:r>
              <a:rPr lang="en-US" sz="3600" dirty="0" err="1">
                <a:latin typeface="Times New Roman" panose="02020603050405020304" pitchFamily="18" charset="0"/>
                <a:cs typeface="Times New Roman" panose="02020603050405020304" pitchFamily="18" charset="0"/>
              </a:rPr>
              <a:t>Deakins</a:t>
            </a:r>
            <a:r>
              <a:rPr lang="en-US" sz="3600" dirty="0">
                <a:latin typeface="Times New Roman" panose="02020603050405020304" pitchFamily="18" charset="0"/>
                <a:cs typeface="Times New Roman" panose="02020603050405020304" pitchFamily="18" charset="0"/>
              </a:rPr>
              <a:t>, D and </a:t>
            </a:r>
            <a:r>
              <a:rPr lang="en-US" sz="3600" dirty="0" err="1">
                <a:latin typeface="Times New Roman" panose="02020603050405020304" pitchFamily="18" charset="0"/>
                <a:cs typeface="Times New Roman" panose="02020603050405020304" pitchFamily="18" charset="0"/>
              </a:rPr>
              <a:t>Freel</a:t>
            </a:r>
            <a:r>
              <a:rPr lang="en-US" sz="3600" dirty="0">
                <a:latin typeface="Times New Roman" panose="02020603050405020304" pitchFamily="18" charset="0"/>
                <a:cs typeface="Times New Roman" panose="02020603050405020304" pitchFamily="18" charset="0"/>
              </a:rPr>
              <a:t>, M. (2003), Entrepreneurship and Small Firm, Fourth Edition, McGraw Hill Education</a:t>
            </a:r>
            <a:endParaRPr lang="en-GB" sz="3600" dirty="0">
              <a:effectLst/>
              <a:latin typeface="Times New Roman" panose="02020603050405020304" pitchFamily="18" charset="0"/>
              <a:cs typeface="Times New Roman" panose="02020603050405020304" pitchFamily="18" charset="0"/>
            </a:endParaRPr>
          </a:p>
          <a:p>
            <a:pPr lvl="0"/>
            <a:r>
              <a:rPr lang="en-US" sz="3600" dirty="0" err="1">
                <a:latin typeface="Times New Roman" panose="02020603050405020304" pitchFamily="18" charset="0"/>
                <a:cs typeface="Times New Roman" panose="02020603050405020304" pitchFamily="18" charset="0"/>
              </a:rPr>
              <a:t>Hisrich</a:t>
            </a:r>
            <a:r>
              <a:rPr lang="en-US" sz="3600" dirty="0">
                <a:latin typeface="Times New Roman" panose="02020603050405020304" pitchFamily="18" charset="0"/>
                <a:cs typeface="Times New Roman" panose="02020603050405020304" pitchFamily="18" charset="0"/>
              </a:rPr>
              <a:t>, R.D. (2004), Entrepreneurship, Fifth Edition, Tata McGraw - Hill Education, New Delhi</a:t>
            </a:r>
            <a:endParaRPr lang="en-GB" sz="3600" dirty="0">
              <a:effectLst/>
              <a:latin typeface="Times New Roman" panose="02020603050405020304" pitchFamily="18" charset="0"/>
              <a:cs typeface="Times New Roman" panose="02020603050405020304" pitchFamily="18" charset="0"/>
            </a:endParaRPr>
          </a:p>
          <a:p>
            <a:pPr lvl="0"/>
            <a:r>
              <a:rPr lang="en-US" sz="3600" dirty="0" err="1">
                <a:latin typeface="Times New Roman" panose="02020603050405020304" pitchFamily="18" charset="0"/>
                <a:cs typeface="Times New Roman" panose="02020603050405020304" pitchFamily="18" charset="0"/>
              </a:rPr>
              <a:t>Hisrich</a:t>
            </a:r>
            <a:r>
              <a:rPr lang="en-US" sz="3600" dirty="0">
                <a:latin typeface="Times New Roman" panose="02020603050405020304" pitchFamily="18" charset="0"/>
                <a:cs typeface="Times New Roman" panose="02020603050405020304" pitchFamily="18" charset="0"/>
              </a:rPr>
              <a:t>, R. D; Peters, M. P. and Shepherd, D. A. (2008), Entrepreneurship, Seventh Edition, </a:t>
            </a:r>
            <a:r>
              <a:rPr lang="en-US" sz="3600" dirty="0" err="1">
                <a:latin typeface="Times New Roman" panose="02020603050405020304" pitchFamily="18" charset="0"/>
                <a:cs typeface="Times New Roman" panose="02020603050405020304" pitchFamily="18" charset="0"/>
              </a:rPr>
              <a:t>McGrawHill</a:t>
            </a:r>
            <a:r>
              <a:rPr lang="en-US" sz="3600" dirty="0">
                <a:latin typeface="Times New Roman" panose="02020603050405020304" pitchFamily="18" charset="0"/>
                <a:cs typeface="Times New Roman" panose="02020603050405020304" pitchFamily="18" charset="0"/>
              </a:rPr>
              <a:t>, Singapore</a:t>
            </a:r>
            <a:endParaRPr lang="en-GB" sz="3600" dirty="0">
              <a:effectLst/>
              <a:latin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04787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5FC28-4E89-5CE0-97B3-FD74DC1BB27C}"/>
              </a:ext>
            </a:extLst>
          </p:cNvPr>
          <p:cNvSpPr>
            <a:spLocks noGrp="1"/>
          </p:cNvSpPr>
          <p:nvPr>
            <p:ph type="title"/>
          </p:nvPr>
        </p:nvSpPr>
        <p:spPr>
          <a:xfrm>
            <a:off x="838200" y="365126"/>
            <a:ext cx="4150259" cy="666970"/>
          </a:xfrm>
        </p:spPr>
        <p:txBody>
          <a:bodyPr>
            <a:normAutofit fontScale="90000"/>
          </a:bodyPr>
          <a:lstStyle/>
          <a:p>
            <a:r>
              <a:rPr lang="en-US" dirty="0">
                <a:latin typeface="Times New Roman" panose="02020603050405020304" pitchFamily="18" charset="0"/>
                <a:cs typeface="Times New Roman" panose="02020603050405020304" pitchFamily="18" charset="0"/>
              </a:rPr>
              <a:t>A </a:t>
            </a:r>
            <a:r>
              <a:rPr lang="en-US" b="1" dirty="0">
                <a:latin typeface="Times New Roman" panose="02020603050405020304" pitchFamily="18" charset="0"/>
                <a:cs typeface="Times New Roman" panose="02020603050405020304" pitchFamily="18" charset="0"/>
              </a:rPr>
              <a:t>business plan</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070B3A2-06DE-D9EC-CCC7-392B24038058}"/>
              </a:ext>
            </a:extLst>
          </p:cNvPr>
          <p:cNvSpPr>
            <a:spLocks noGrp="1"/>
          </p:cNvSpPr>
          <p:nvPr>
            <p:ph idx="1"/>
          </p:nvPr>
        </p:nvSpPr>
        <p:spPr>
          <a:xfrm>
            <a:off x="838200" y="1122630"/>
            <a:ext cx="10515600" cy="5054333"/>
          </a:xfrm>
        </p:spPr>
        <p:txBody>
          <a:bodyPr>
            <a:normAutofit fontScale="92500" lnSpcReduction="10000"/>
          </a:bodyPr>
          <a:lstStyle/>
          <a:p>
            <a:r>
              <a:rPr lang="en-US" dirty="0">
                <a:latin typeface="Times New Roman" panose="02020603050405020304" pitchFamily="18" charset="0"/>
                <a:cs typeface="Times New Roman" panose="02020603050405020304" pitchFamily="18" charset="0"/>
              </a:rPr>
              <a:t>A </a:t>
            </a:r>
            <a:r>
              <a:rPr lang="en-US" b="1" dirty="0">
                <a:latin typeface="Times New Roman" panose="02020603050405020304" pitchFamily="18" charset="0"/>
                <a:cs typeface="Times New Roman" panose="02020603050405020304" pitchFamily="18" charset="0"/>
              </a:rPr>
              <a:t>business plan</a:t>
            </a:r>
            <a:r>
              <a:rPr lang="en-US" dirty="0">
                <a:latin typeface="Times New Roman" panose="02020603050405020304" pitchFamily="18" charset="0"/>
                <a:cs typeface="Times New Roman" panose="02020603050405020304" pitchFamily="18" charset="0"/>
              </a:rPr>
              <a:t> is a written document that explains </a:t>
            </a:r>
            <a:r>
              <a:rPr lang="en-US" b="1" dirty="0">
                <a:latin typeface="Times New Roman" panose="02020603050405020304" pitchFamily="18" charset="0"/>
                <a:cs typeface="Times New Roman" panose="02020603050405020304" pitchFamily="18" charset="0"/>
              </a:rPr>
              <a:t>what business you want to start or operate, how it will work, who your customers are, how much money you need, and how the business will make profit</a:t>
            </a:r>
            <a:r>
              <a:rPr lang="en-US" dirty="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In simple terms, a business plan is like a </a:t>
            </a:r>
            <a:r>
              <a:rPr lang="en-US" b="1" dirty="0">
                <a:latin typeface="Times New Roman" panose="02020603050405020304" pitchFamily="18" charset="0"/>
                <a:cs typeface="Times New Roman" panose="02020603050405020304" pitchFamily="18" charset="0"/>
              </a:rPr>
              <a:t>road map for a business</a:t>
            </a:r>
            <a:r>
              <a:rPr lang="en-US" dirty="0">
                <a:latin typeface="Times New Roman" panose="02020603050405020304" pitchFamily="18" charset="0"/>
                <a:cs typeface="Times New Roman" panose="02020603050405020304" pitchFamily="18" charset="0"/>
              </a:rPr>
              <a:t>. It helps you know:</a:t>
            </a:r>
          </a:p>
          <a:p>
            <a:r>
              <a:rPr lang="en-US" dirty="0">
                <a:latin typeface="Times New Roman" panose="02020603050405020304" pitchFamily="18" charset="0"/>
                <a:cs typeface="Times New Roman" panose="02020603050405020304" pitchFamily="18" charset="0"/>
              </a:rPr>
              <a:t>What products or services you will sell </a:t>
            </a:r>
          </a:p>
          <a:p>
            <a:r>
              <a:rPr lang="en-US" dirty="0">
                <a:latin typeface="Times New Roman" panose="02020603050405020304" pitchFamily="18" charset="0"/>
                <a:cs typeface="Times New Roman" panose="02020603050405020304" pitchFamily="18" charset="0"/>
              </a:rPr>
              <a:t>Who will buy them </a:t>
            </a:r>
          </a:p>
          <a:p>
            <a:r>
              <a:rPr lang="en-US" dirty="0">
                <a:latin typeface="Times New Roman" panose="02020603050405020304" pitchFamily="18" charset="0"/>
                <a:cs typeface="Times New Roman" panose="02020603050405020304" pitchFamily="18" charset="0"/>
              </a:rPr>
              <a:t>Where the business will be located </a:t>
            </a:r>
          </a:p>
          <a:p>
            <a:r>
              <a:rPr lang="en-US" dirty="0">
                <a:latin typeface="Times New Roman" panose="02020603050405020304" pitchFamily="18" charset="0"/>
                <a:cs typeface="Times New Roman" panose="02020603050405020304" pitchFamily="18" charset="0"/>
              </a:rPr>
              <a:t>How you will market the business </a:t>
            </a:r>
          </a:p>
          <a:p>
            <a:r>
              <a:rPr lang="en-US" dirty="0">
                <a:latin typeface="Times New Roman" panose="02020603050405020304" pitchFamily="18" charset="0"/>
                <a:cs typeface="Times New Roman" panose="02020603050405020304" pitchFamily="18" charset="0"/>
              </a:rPr>
              <a:t>How the business will be managed </a:t>
            </a:r>
          </a:p>
          <a:p>
            <a:r>
              <a:rPr lang="en-US" dirty="0">
                <a:latin typeface="Times New Roman" panose="02020603050405020304" pitchFamily="18" charset="0"/>
                <a:cs typeface="Times New Roman" panose="02020603050405020304" pitchFamily="18" charset="0"/>
              </a:rPr>
              <a:t>How much money is needed to start </a:t>
            </a:r>
          </a:p>
          <a:p>
            <a:r>
              <a:rPr lang="en-US" dirty="0">
                <a:latin typeface="Times New Roman" panose="02020603050405020304" pitchFamily="18" charset="0"/>
                <a:cs typeface="Times New Roman" panose="02020603050405020304" pitchFamily="18" charset="0"/>
              </a:rPr>
              <a:t>How much profit the business is expected to make</a:t>
            </a: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1320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4753" y="257577"/>
            <a:ext cx="11044518" cy="6412164"/>
          </a:xfrm>
        </p:spPr>
        <p:txBody>
          <a:bodyPr>
            <a:normAutofit/>
          </a:bodyPr>
          <a:lstStyle/>
          <a:p>
            <a:pPr lvl="0"/>
            <a:r>
              <a:rPr lang="en-US" sz="3600" b="1" dirty="0">
                <a:latin typeface="Times New Roman" panose="02020603050405020304" pitchFamily="18" charset="0"/>
                <a:cs typeface="Times New Roman" panose="02020603050405020304" pitchFamily="18" charset="0"/>
              </a:rPr>
              <a:t>A business plan</a:t>
            </a:r>
            <a:r>
              <a:rPr lang="en-US" sz="3600" dirty="0">
                <a:latin typeface="Times New Roman" panose="02020603050405020304" pitchFamily="18" charset="0"/>
                <a:cs typeface="Times New Roman" panose="02020603050405020304" pitchFamily="18" charset="0"/>
              </a:rPr>
              <a:t> is the summary of a entrepreneur’s proposed business venture, its operation and financial details its marketing opportunities and strategy and its managers skills and ability.</a:t>
            </a:r>
            <a:endParaRPr lang="en-GB" sz="3600" dirty="0">
              <a:latin typeface="Times New Roman" panose="02020603050405020304" pitchFamily="18" charset="0"/>
              <a:cs typeface="Times New Roman" panose="02020603050405020304" pitchFamily="18" charset="0"/>
            </a:endParaRPr>
          </a:p>
          <a:p>
            <a:pPr lvl="0"/>
            <a:r>
              <a:rPr lang="en-US" sz="3600" b="1" dirty="0">
                <a:latin typeface="Times New Roman" panose="02020603050405020304" pitchFamily="18" charset="0"/>
                <a:cs typeface="Times New Roman" panose="02020603050405020304" pitchFamily="18" charset="0"/>
              </a:rPr>
              <a:t>It can also be defined as </a:t>
            </a:r>
            <a:r>
              <a:rPr lang="en-GB" sz="3600" dirty="0">
                <a:latin typeface="Times New Roman" panose="02020603050405020304" pitchFamily="18" charset="0"/>
                <a:cs typeface="Times New Roman" panose="02020603050405020304" pitchFamily="18" charset="0"/>
              </a:rPr>
              <a:t>a written document incorporating the operations, financial stand, market feasibility, skills and background of a person going into business.</a:t>
            </a:r>
          </a:p>
          <a:p>
            <a:pPr lvl="1"/>
            <a:r>
              <a:rPr lang="en-US" sz="3600" dirty="0">
                <a:latin typeface="Times New Roman" panose="02020603050405020304" pitchFamily="18" charset="0"/>
                <a:cs typeface="Times New Roman" panose="02020603050405020304" pitchFamily="18" charset="0"/>
              </a:rPr>
              <a:t>The business plan offers:-</a:t>
            </a:r>
            <a:endParaRPr lang="en-GB" sz="3600" dirty="0">
              <a:latin typeface="Times New Roman" panose="02020603050405020304" pitchFamily="18" charset="0"/>
              <a:cs typeface="Times New Roman" panose="02020603050405020304" pitchFamily="18" charset="0"/>
            </a:endParaRPr>
          </a:p>
          <a:p>
            <a:pPr lvl="2"/>
            <a:r>
              <a:rPr lang="en-US" sz="3600" dirty="0">
                <a:latin typeface="Times New Roman" panose="02020603050405020304" pitchFamily="18" charset="0"/>
                <a:cs typeface="Times New Roman" panose="02020603050405020304" pitchFamily="18" charset="0"/>
              </a:rPr>
              <a:t>A systematic, realistic evaluation of a venture’s chances for success in the market</a:t>
            </a:r>
            <a:endParaRPr lang="en-GB" sz="3600" dirty="0">
              <a:latin typeface="Times New Roman" panose="02020603050405020304" pitchFamily="18" charset="0"/>
              <a:cs typeface="Times New Roman" panose="02020603050405020304" pitchFamily="18" charset="0"/>
            </a:endParaRPr>
          </a:p>
          <a:p>
            <a:pPr lvl="2"/>
            <a:r>
              <a:rPr lang="en-US" sz="3600" dirty="0">
                <a:latin typeface="Times New Roman" panose="02020603050405020304" pitchFamily="18" charset="0"/>
                <a:cs typeface="Times New Roman" panose="02020603050405020304" pitchFamily="18" charset="0"/>
              </a:rPr>
              <a:t>A way to determine the risk of the business</a:t>
            </a:r>
            <a:endParaRPr lang="en-GB" sz="3600" dirty="0">
              <a:latin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158520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62909"/>
          </a:xfrm>
        </p:spPr>
        <p:txBody>
          <a:bodyPr>
            <a:normAutofit fontScale="90000"/>
          </a:bodyPr>
          <a:lstStyle/>
          <a:p>
            <a:endParaRPr lang="en-GB" dirty="0"/>
          </a:p>
        </p:txBody>
      </p:sp>
      <p:sp>
        <p:nvSpPr>
          <p:cNvPr id="3" name="Content Placeholder 2"/>
          <p:cNvSpPr>
            <a:spLocks noGrp="1"/>
          </p:cNvSpPr>
          <p:nvPr>
            <p:ph idx="1"/>
          </p:nvPr>
        </p:nvSpPr>
        <p:spPr>
          <a:xfrm>
            <a:off x="838200" y="695459"/>
            <a:ext cx="10515600" cy="5481504"/>
          </a:xfrm>
        </p:spPr>
        <p:txBody>
          <a:bodyPr/>
          <a:lstStyle/>
          <a:p>
            <a:pPr lvl="2"/>
            <a:r>
              <a:rPr lang="en-US" sz="3600" dirty="0">
                <a:latin typeface="Times New Roman" panose="02020603050405020304" pitchFamily="18" charset="0"/>
                <a:cs typeface="Times New Roman" panose="02020603050405020304" pitchFamily="18" charset="0"/>
              </a:rPr>
              <a:t>It give an opportunity to manage the business successful during start up</a:t>
            </a:r>
            <a:endParaRPr lang="en-GB" sz="3600" dirty="0">
              <a:latin typeface="Times New Roman" panose="02020603050405020304" pitchFamily="18" charset="0"/>
              <a:cs typeface="Times New Roman" panose="02020603050405020304" pitchFamily="18" charset="0"/>
            </a:endParaRPr>
          </a:p>
          <a:p>
            <a:pPr lvl="2"/>
            <a:r>
              <a:rPr lang="en-US" sz="3600" dirty="0">
                <a:latin typeface="Times New Roman" panose="02020603050405020304" pitchFamily="18" charset="0"/>
                <a:cs typeface="Times New Roman" panose="02020603050405020304" pitchFamily="18" charset="0"/>
              </a:rPr>
              <a:t>A means to compare actual results and targeted performance</a:t>
            </a:r>
            <a:endParaRPr lang="en-GB" sz="3600" dirty="0">
              <a:latin typeface="Times New Roman" panose="02020603050405020304" pitchFamily="18" charset="0"/>
              <a:cs typeface="Times New Roman" panose="02020603050405020304" pitchFamily="18" charset="0"/>
            </a:endParaRPr>
          </a:p>
          <a:p>
            <a:pPr lvl="2"/>
            <a:r>
              <a:rPr lang="en-US" sz="3600" dirty="0">
                <a:latin typeface="Times New Roman" panose="02020603050405020304" pitchFamily="18" charset="0"/>
                <a:cs typeface="Times New Roman" panose="02020603050405020304" pitchFamily="18" charset="0"/>
              </a:rPr>
              <a:t>A way to attract capital</a:t>
            </a:r>
            <a:endParaRPr lang="en-GB" sz="3600" dirty="0">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A nurse like many other professions should be equipped with entrepreneurship culture and strengthened ability to contribute more effectively towards their own, client they serve and community at large.</a:t>
            </a:r>
            <a:endParaRPr lang="en-GB" sz="3600" dirty="0">
              <a:latin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5801408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653" y="-1325563"/>
            <a:ext cx="10515600" cy="1325563"/>
          </a:xfrm>
        </p:spPr>
        <p:txBody>
          <a:bodyPr/>
          <a:lstStyle/>
          <a:p>
            <a:endParaRPr lang="en-GB" dirty="0"/>
          </a:p>
        </p:txBody>
      </p:sp>
      <p:sp>
        <p:nvSpPr>
          <p:cNvPr id="3" name="Content Placeholder 2"/>
          <p:cNvSpPr>
            <a:spLocks noGrp="1"/>
          </p:cNvSpPr>
          <p:nvPr>
            <p:ph idx="1"/>
          </p:nvPr>
        </p:nvSpPr>
        <p:spPr>
          <a:xfrm>
            <a:off x="838200" y="218941"/>
            <a:ext cx="10515600" cy="5958022"/>
          </a:xfrm>
        </p:spPr>
        <p:txBody>
          <a:bodyPr/>
          <a:lstStyle/>
          <a:p>
            <a:pPr marL="0" indent="0" algn="ctr" fontAlgn="ctr">
              <a:buNone/>
            </a:pPr>
            <a:r>
              <a:rPr lang="en-US" sz="3600" b="1" dirty="0">
                <a:latin typeface="Times New Roman" panose="02020603050405020304" pitchFamily="18" charset="0"/>
                <a:cs typeface="Times New Roman" panose="02020603050405020304" pitchFamily="18" charset="0"/>
              </a:rPr>
              <a:t>Importance of a Business Plan </a:t>
            </a:r>
            <a:endParaRPr lang="en-GB" sz="3600" dirty="0">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It helps to proactively avoid doing mistakes in the play ground, thus, minimizes the risk of failure</a:t>
            </a:r>
            <a:endParaRPr lang="en-GB" sz="3600" dirty="0">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It is the base for determining the potential capital requirement</a:t>
            </a:r>
            <a:endParaRPr lang="en-GB" sz="3600" dirty="0">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It serves time as all activities are stipulated in the business plan document before going to the play ground</a:t>
            </a:r>
            <a:endParaRPr lang="en-GB" sz="3600" dirty="0">
              <a:latin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9760436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pPr lvl="0"/>
            <a:r>
              <a:rPr lang="en-US" sz="3600" dirty="0">
                <a:latin typeface="Times New Roman" panose="02020603050405020304" pitchFamily="18" charset="0"/>
                <a:cs typeface="Times New Roman" panose="02020603050405020304" pitchFamily="18" charset="0"/>
              </a:rPr>
              <a:t>It helps to predict the strategic approaches likely to facilitate the organization’s competitive move in term of marketing, human resources, and financial resources.</a:t>
            </a:r>
            <a:endParaRPr lang="en-GB" sz="3600" dirty="0">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Helps to predict the business performance based on the financial projection</a:t>
            </a:r>
            <a:endParaRPr lang="en-GB" sz="3600" dirty="0">
              <a:latin typeface="Times New Roman" panose="02020603050405020304" pitchFamily="18" charset="0"/>
              <a:cs typeface="Times New Roman" panose="02020603050405020304" pitchFamily="18" charset="0"/>
            </a:endParaRPr>
          </a:p>
          <a:p>
            <a:pPr lvl="0"/>
            <a:r>
              <a:rPr lang="en-US" sz="3600" dirty="0">
                <a:latin typeface="Times New Roman" panose="02020603050405020304" pitchFamily="18" charset="0"/>
                <a:cs typeface="Times New Roman" panose="02020603050405020304" pitchFamily="18" charset="0"/>
              </a:rPr>
              <a:t>Helps to indicate the capital structure, asset structure and ownership structure.</a:t>
            </a:r>
            <a:endParaRPr lang="en-GB" sz="3600" dirty="0">
              <a:latin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7025121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29F8C-CB53-B07B-D898-A0FEC6CB5E01}"/>
              </a:ext>
            </a:extLst>
          </p:cNvPr>
          <p:cNvSpPr>
            <a:spLocks noGrp="1"/>
          </p:cNvSpPr>
          <p:nvPr>
            <p:ph type="title"/>
          </p:nvPr>
        </p:nvSpPr>
        <p:spPr>
          <a:xfrm>
            <a:off x="838200" y="365125"/>
            <a:ext cx="10515600" cy="811825"/>
          </a:xfrm>
        </p:spPr>
        <p:txBody>
          <a:bodyPr/>
          <a:lstStyle/>
          <a:p>
            <a:r>
              <a:rPr lang="en-US" dirty="0">
                <a:latin typeface="Times New Roman" panose="02020603050405020304" pitchFamily="18" charset="0"/>
                <a:cs typeface="Times New Roman" panose="02020603050405020304" pitchFamily="18" charset="0"/>
              </a:rPr>
              <a:t>Importance of Developing a Business Plan</a:t>
            </a:r>
          </a:p>
        </p:txBody>
      </p:sp>
      <p:sp>
        <p:nvSpPr>
          <p:cNvPr id="3" name="Content Placeholder 2">
            <a:extLst>
              <a:ext uri="{FF2B5EF4-FFF2-40B4-BE49-F238E27FC236}">
                <a16:creationId xmlns:a16="http://schemas.microsoft.com/office/drawing/2014/main" id="{9A3DEC52-4D93-4E0F-9B00-7701AF017590}"/>
              </a:ext>
            </a:extLst>
          </p:cNvPr>
          <p:cNvSpPr>
            <a:spLocks noGrp="1"/>
          </p:cNvSpPr>
          <p:nvPr>
            <p:ph idx="1"/>
          </p:nvPr>
        </p:nvSpPr>
        <p:spPr>
          <a:xfrm>
            <a:off x="838200" y="1176950"/>
            <a:ext cx="10515600" cy="5585989"/>
          </a:xfrm>
        </p:spPr>
        <p:txBody>
          <a:bodyPr>
            <a:normAutofit fontScale="77500" lnSpcReduction="20000"/>
          </a:bodyPr>
          <a:lstStyle/>
          <a:p>
            <a:pPr marL="514350" indent="-514350">
              <a:buAutoNum type="arabicPeriod"/>
            </a:pPr>
            <a:r>
              <a:rPr lang="en-US" b="1" dirty="0">
                <a:latin typeface="Times New Roman" panose="02020603050405020304" pitchFamily="18" charset="0"/>
                <a:cs typeface="Times New Roman" panose="02020603050405020304" pitchFamily="18" charset="0"/>
              </a:rPr>
              <a:t>Provides direction</a:t>
            </a:r>
            <a:r>
              <a:rPr lang="en-US" dirty="0">
                <a:latin typeface="Times New Roman" panose="02020603050405020304" pitchFamily="18" charset="0"/>
                <a:cs typeface="Times New Roman" panose="02020603050405020304" pitchFamily="18" charset="0"/>
              </a:rPr>
              <a:t> – It shows where the business is going and how to get there. </a:t>
            </a:r>
          </a:p>
          <a:p>
            <a:pPr marL="514350" indent="-514350">
              <a:buAutoNum type="arabicPeriod"/>
            </a:pPr>
            <a:r>
              <a:rPr lang="en-US" b="1" dirty="0">
                <a:latin typeface="Times New Roman" panose="02020603050405020304" pitchFamily="18" charset="0"/>
                <a:cs typeface="Times New Roman" panose="02020603050405020304" pitchFamily="18" charset="0"/>
              </a:rPr>
              <a:t>Helps in decision-making</a:t>
            </a:r>
            <a:r>
              <a:rPr lang="en-US" dirty="0">
                <a:latin typeface="Times New Roman" panose="02020603050405020304" pitchFamily="18" charset="0"/>
                <a:cs typeface="Times New Roman" panose="02020603050405020304" pitchFamily="18" charset="0"/>
              </a:rPr>
              <a:t> – It helps the owner make better business decisions.</a:t>
            </a:r>
          </a:p>
          <a:p>
            <a:pPr marL="514350" indent="-514350">
              <a:buAutoNum type="arabicPeriod"/>
            </a:pPr>
            <a:r>
              <a:rPr lang="en-US" b="1" dirty="0">
                <a:latin typeface="Times New Roman" panose="02020603050405020304" pitchFamily="18" charset="0"/>
                <a:cs typeface="Times New Roman" panose="02020603050405020304" pitchFamily="18" charset="0"/>
              </a:rPr>
              <a:t>Identifies business goals</a:t>
            </a:r>
            <a:r>
              <a:rPr lang="en-US" dirty="0">
                <a:latin typeface="Times New Roman" panose="02020603050405020304" pitchFamily="18" charset="0"/>
                <a:cs typeface="Times New Roman" panose="02020603050405020304" pitchFamily="18" charset="0"/>
              </a:rPr>
              <a:t> – It clearly states what the business wants to achieve.</a:t>
            </a:r>
          </a:p>
          <a:p>
            <a:pPr marL="514350" indent="-514350">
              <a:buAutoNum type="arabicPeriod"/>
            </a:pPr>
            <a:r>
              <a:rPr lang="en-US" b="1" dirty="0">
                <a:latin typeface="Times New Roman" panose="02020603050405020304" pitchFamily="18" charset="0"/>
                <a:cs typeface="Times New Roman" panose="02020603050405020304" pitchFamily="18" charset="0"/>
              </a:rPr>
              <a:t>Estimates capital requirements</a:t>
            </a:r>
            <a:r>
              <a:rPr lang="en-US" dirty="0">
                <a:latin typeface="Times New Roman" panose="02020603050405020304" pitchFamily="18" charset="0"/>
                <a:cs typeface="Times New Roman" panose="02020603050405020304" pitchFamily="18" charset="0"/>
              </a:rPr>
              <a:t> – It helps determine how much money is needed to start and run the business. </a:t>
            </a:r>
          </a:p>
          <a:p>
            <a:pPr marL="514350" indent="-514350">
              <a:buAutoNum type="arabicPeriod"/>
            </a:pPr>
            <a:r>
              <a:rPr lang="en-US" b="1" dirty="0">
                <a:latin typeface="Times New Roman" panose="02020603050405020304" pitchFamily="18" charset="0"/>
                <a:cs typeface="Times New Roman" panose="02020603050405020304" pitchFamily="18" charset="0"/>
              </a:rPr>
              <a:t>Attracts investors</a:t>
            </a:r>
            <a:r>
              <a:rPr lang="en-US" dirty="0">
                <a:latin typeface="Times New Roman" panose="02020603050405020304" pitchFamily="18" charset="0"/>
                <a:cs typeface="Times New Roman" panose="02020603050405020304" pitchFamily="18" charset="0"/>
              </a:rPr>
              <a:t> – Investors can use the plan to evaluate the business opportunity. </a:t>
            </a:r>
          </a:p>
          <a:p>
            <a:pPr marL="514350" indent="-514350">
              <a:buAutoNum type="arabicPeriod"/>
            </a:pPr>
            <a:r>
              <a:rPr lang="en-US" b="1" dirty="0">
                <a:latin typeface="Times New Roman" panose="02020603050405020304" pitchFamily="18" charset="0"/>
                <a:cs typeface="Times New Roman" panose="02020603050405020304" pitchFamily="18" charset="0"/>
              </a:rPr>
              <a:t>Facilitates obtaining loans</a:t>
            </a:r>
            <a:r>
              <a:rPr lang="en-US" dirty="0">
                <a:latin typeface="Times New Roman" panose="02020603050405020304" pitchFamily="18" charset="0"/>
                <a:cs typeface="Times New Roman" panose="02020603050405020304" pitchFamily="18" charset="0"/>
              </a:rPr>
              <a:t> – Banks and financial institutions often require a business plan before providing loans. </a:t>
            </a:r>
          </a:p>
          <a:p>
            <a:pPr marL="514350" indent="-514350">
              <a:buAutoNum type="arabicPeriod"/>
            </a:pPr>
            <a:r>
              <a:rPr lang="en-US" b="1" dirty="0">
                <a:latin typeface="Times New Roman" panose="02020603050405020304" pitchFamily="18" charset="0"/>
                <a:cs typeface="Times New Roman" panose="02020603050405020304" pitchFamily="18" charset="0"/>
              </a:rPr>
              <a:t>Identifies target customers</a:t>
            </a:r>
            <a:r>
              <a:rPr lang="en-US" dirty="0">
                <a:latin typeface="Times New Roman" panose="02020603050405020304" pitchFamily="18" charset="0"/>
                <a:cs typeface="Times New Roman" panose="02020603050405020304" pitchFamily="18" charset="0"/>
              </a:rPr>
              <a:t> – It helps the business understand who its customers are. </a:t>
            </a:r>
          </a:p>
          <a:p>
            <a:pPr marL="514350" indent="-514350">
              <a:buAutoNum type="arabicPeriod"/>
            </a:pPr>
            <a:r>
              <a:rPr lang="en-US" b="1" dirty="0">
                <a:latin typeface="Times New Roman" panose="02020603050405020304" pitchFamily="18" charset="0"/>
                <a:cs typeface="Times New Roman" panose="02020603050405020304" pitchFamily="18" charset="0"/>
              </a:rPr>
              <a:t>Analyzes competitors</a:t>
            </a:r>
            <a:r>
              <a:rPr lang="en-US" dirty="0">
                <a:latin typeface="Times New Roman" panose="02020603050405020304" pitchFamily="18" charset="0"/>
                <a:cs typeface="Times New Roman" panose="02020603050405020304" pitchFamily="18" charset="0"/>
              </a:rPr>
              <a:t> – It helps identify competitors and develop strategies to compete effectively. </a:t>
            </a:r>
          </a:p>
          <a:p>
            <a:pPr marL="514350" indent="-514350">
              <a:buAutoNum type="arabicPeriod"/>
            </a:pPr>
            <a:r>
              <a:rPr lang="en-US" b="1" dirty="0">
                <a:latin typeface="Times New Roman" panose="02020603050405020304" pitchFamily="18" charset="0"/>
                <a:cs typeface="Times New Roman" panose="02020603050405020304" pitchFamily="18" charset="0"/>
              </a:rPr>
              <a:t>Reduces risks</a:t>
            </a:r>
            <a:r>
              <a:rPr lang="en-US" dirty="0">
                <a:latin typeface="Times New Roman" panose="02020603050405020304" pitchFamily="18" charset="0"/>
                <a:cs typeface="Times New Roman" panose="02020603050405020304" pitchFamily="18" charset="0"/>
              </a:rPr>
              <a:t> – It helps identify potential challenges and plan how to overcome them. </a:t>
            </a:r>
          </a:p>
          <a:p>
            <a:pPr marL="514350" indent="-514350">
              <a:buAutoNum type="arabicPeriod"/>
            </a:pPr>
            <a:r>
              <a:rPr lang="en-US" b="1" dirty="0">
                <a:latin typeface="Times New Roman" panose="02020603050405020304" pitchFamily="18" charset="0"/>
                <a:cs typeface="Times New Roman" panose="02020603050405020304" pitchFamily="18" charset="0"/>
              </a:rPr>
              <a:t>Measures business performance</a:t>
            </a:r>
            <a:r>
              <a:rPr lang="en-US" dirty="0">
                <a:latin typeface="Times New Roman" panose="02020603050405020304" pitchFamily="18" charset="0"/>
                <a:cs typeface="Times New Roman" panose="02020603050405020304" pitchFamily="18" charset="0"/>
              </a:rPr>
              <a:t> – It provides a basis for comparing actual results with planned objectives.</a:t>
            </a:r>
          </a:p>
        </p:txBody>
      </p:sp>
    </p:spTree>
    <p:extLst>
      <p:ext uri="{BB962C8B-B14F-4D97-AF65-F5344CB8AC3E}">
        <p14:creationId xmlns:p14="http://schemas.microsoft.com/office/powerpoint/2010/main" val="38518418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08338"/>
            <a:ext cx="10515600" cy="5468625"/>
          </a:xfrm>
        </p:spPr>
        <p:txBody>
          <a:bodyPr>
            <a:normAutofit/>
          </a:bodyPr>
          <a:lstStyle/>
          <a:p>
            <a:pPr lvl="0"/>
            <a:r>
              <a:rPr lang="en-US" sz="3600" dirty="0">
                <a:latin typeface="Times New Roman" panose="02020603050405020304" pitchFamily="18" charset="0"/>
                <a:cs typeface="Times New Roman" panose="02020603050405020304" pitchFamily="18" charset="0"/>
              </a:rPr>
              <a:t>Gives an opportunity to know the target customers’ needs  </a:t>
            </a:r>
            <a:endParaRPr lang="en-GB" sz="3600" dirty="0">
              <a:latin typeface="Times New Roman" panose="02020603050405020304" pitchFamily="18" charset="0"/>
              <a:cs typeface="Times New Roman" panose="02020603050405020304" pitchFamily="18" charset="0"/>
            </a:endParaRPr>
          </a:p>
          <a:p>
            <a:pPr lvl="1"/>
            <a:r>
              <a:rPr lang="en-US" sz="3600" dirty="0">
                <a:latin typeface="Times New Roman" panose="02020603050405020304" pitchFamily="18" charset="0"/>
                <a:cs typeface="Times New Roman" panose="02020603050405020304" pitchFamily="18" charset="0"/>
              </a:rPr>
              <a:t>Type of service </a:t>
            </a:r>
            <a:endParaRPr lang="en-GB" sz="3600" dirty="0">
              <a:latin typeface="Times New Roman" panose="02020603050405020304" pitchFamily="18" charset="0"/>
              <a:cs typeface="Times New Roman" panose="02020603050405020304" pitchFamily="18" charset="0"/>
            </a:endParaRPr>
          </a:p>
          <a:p>
            <a:pPr lvl="1"/>
            <a:r>
              <a:rPr lang="en-US" sz="3600" dirty="0">
                <a:latin typeface="Times New Roman" panose="02020603050405020304" pitchFamily="18" charset="0"/>
                <a:cs typeface="Times New Roman" panose="02020603050405020304" pitchFamily="18" charset="0"/>
              </a:rPr>
              <a:t>Expected level of service performance</a:t>
            </a:r>
            <a:endParaRPr lang="en-GB" sz="3600" dirty="0">
              <a:latin typeface="Times New Roman" panose="02020603050405020304" pitchFamily="18" charset="0"/>
              <a:cs typeface="Times New Roman" panose="02020603050405020304" pitchFamily="18" charset="0"/>
            </a:endParaRPr>
          </a:p>
          <a:p>
            <a:pPr lvl="1"/>
            <a:r>
              <a:rPr lang="en-US" sz="3600" dirty="0">
                <a:latin typeface="Times New Roman" panose="02020603050405020304" pitchFamily="18" charset="0"/>
                <a:cs typeface="Times New Roman" panose="02020603050405020304" pitchFamily="18" charset="0"/>
              </a:rPr>
              <a:t>Pricing expectation</a:t>
            </a:r>
            <a:endParaRPr lang="en-GB" sz="3600" dirty="0">
              <a:latin typeface="Times New Roman" panose="02020603050405020304" pitchFamily="18" charset="0"/>
              <a:cs typeface="Times New Roman" panose="02020603050405020304" pitchFamily="18" charset="0"/>
            </a:endParaRPr>
          </a:p>
          <a:p>
            <a:pPr lvl="1"/>
            <a:r>
              <a:rPr lang="en-US" sz="3600" dirty="0">
                <a:latin typeface="Times New Roman" panose="02020603050405020304" pitchFamily="18" charset="0"/>
                <a:cs typeface="Times New Roman" panose="02020603050405020304" pitchFamily="18" charset="0"/>
              </a:rPr>
              <a:t>Pre and post purchase services</a:t>
            </a:r>
            <a:endParaRPr lang="en-GB" sz="3600" dirty="0">
              <a:latin typeface="Times New Roman" panose="02020603050405020304" pitchFamily="18" charset="0"/>
              <a:cs typeface="Times New Roman" panose="02020603050405020304" pitchFamily="18" charset="0"/>
            </a:endParaRPr>
          </a:p>
          <a:p>
            <a:pPr lvl="1"/>
            <a:r>
              <a:rPr lang="en-US" sz="3600" dirty="0">
                <a:latin typeface="Times New Roman" panose="02020603050405020304" pitchFamily="18" charset="0"/>
                <a:cs typeface="Times New Roman" panose="02020603050405020304" pitchFamily="18" charset="0"/>
              </a:rPr>
              <a:t>Social values and their relative needs</a:t>
            </a:r>
            <a:endParaRPr lang="en-GB"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956131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TotalTime>
  <Words>1454</Words>
  <Application>Microsoft Office PowerPoint</Application>
  <PresentationFormat>Widescreen</PresentationFormat>
  <Paragraphs>93</Paragraphs>
  <Slides>24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Calibri</vt:lpstr>
      <vt:lpstr>Calibri Light</vt:lpstr>
      <vt:lpstr>Courier New</vt:lpstr>
      <vt:lpstr>Times New Roman</vt:lpstr>
      <vt:lpstr>Wingdings</vt:lpstr>
      <vt:lpstr>Office Theme</vt:lpstr>
      <vt:lpstr>Business Plan for Health Services Using Skills of Entrepreneurship</vt:lpstr>
      <vt:lpstr>PowerPoint Presentation</vt:lpstr>
      <vt:lpstr>A business plan</vt:lpstr>
      <vt:lpstr>PowerPoint Presentation</vt:lpstr>
      <vt:lpstr>PowerPoint Presentation</vt:lpstr>
      <vt:lpstr>PowerPoint Presentation</vt:lpstr>
      <vt:lpstr>PowerPoint Presentation</vt:lpstr>
      <vt:lpstr>Importance of Developing a Business Plan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Plan for Health Services Using Skills of Entrepreneurship</dc:title>
  <dc:creator>Kaja</dc:creator>
  <cp:lastModifiedBy>Nicolaus Nelson</cp:lastModifiedBy>
  <cp:revision>6</cp:revision>
  <dcterms:created xsi:type="dcterms:W3CDTF">2026-04-15T08:39:19Z</dcterms:created>
  <dcterms:modified xsi:type="dcterms:W3CDTF">2026-06-16T11:00:05Z</dcterms:modified>
</cp:coreProperties>
</file>